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85231" y="4440486"/>
            <a:ext cx="10317538" cy="1996578"/>
          </a:xfrm>
          <a:prstGeom prst="rect">
            <a:avLst/>
          </a:prstGeom>
        </p:spPr>
        <p:txBody>
          <a:bodyPr anchor="t" rtlCol="false" tIns="0" lIns="0" bIns="0" rIns="0">
            <a:spAutoFit/>
          </a:bodyPr>
          <a:lstStyle/>
          <a:p>
            <a:pPr algn="ctr">
              <a:lnSpc>
                <a:spcPts val="14282"/>
              </a:lnSpc>
            </a:pPr>
            <a:r>
              <a:rPr lang="en-US" sz="17003">
                <a:solidFill>
                  <a:srgbClr val="22423D"/>
                </a:solidFill>
                <a:latin typeface="Moontime"/>
              </a:rPr>
              <a:t>Exceptions</a:t>
            </a:r>
          </a:p>
        </p:txBody>
      </p:sp>
      <p:sp>
        <p:nvSpPr>
          <p:cNvPr name="TextBox 6" id="6"/>
          <p:cNvSpPr txBox="true"/>
          <p:nvPr/>
        </p:nvSpPr>
        <p:spPr>
          <a:xfrm rot="0">
            <a:off x="5122411" y="7580754"/>
            <a:ext cx="8381379" cy="804545"/>
          </a:xfrm>
          <a:prstGeom prst="rect">
            <a:avLst/>
          </a:prstGeom>
        </p:spPr>
        <p:txBody>
          <a:bodyPr anchor="t" rtlCol="false" tIns="0" lIns="0" bIns="0" rIns="0">
            <a:spAutoFit/>
          </a:bodyPr>
          <a:lstStyle/>
          <a:p>
            <a:pPr algn="ctr">
              <a:lnSpc>
                <a:spcPts val="6580"/>
              </a:lnSpc>
            </a:pPr>
            <a:r>
              <a:rPr lang="en-US" sz="4700" spc="780">
                <a:solidFill>
                  <a:srgbClr val="22423D"/>
                </a:solidFill>
                <a:latin typeface="Glacial Indifference"/>
              </a:rPr>
              <a:t>-Group 1 -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1585275">
            <a:off x="-450004" y="3504299"/>
            <a:ext cx="5071491" cy="8229600"/>
          </a:xfrm>
          <a:custGeom>
            <a:avLst/>
            <a:gdLst/>
            <a:ahLst/>
            <a:cxnLst/>
            <a:rect r="r" b="b" t="t" l="l"/>
            <a:pathLst>
              <a:path h="8229600" w="5071491">
                <a:moveTo>
                  <a:pt x="0" y="0"/>
                </a:moveTo>
                <a:lnTo>
                  <a:pt x="5071491" y="0"/>
                </a:lnTo>
                <a:lnTo>
                  <a:pt x="5071491" y="8229600"/>
                </a:lnTo>
                <a:lnTo>
                  <a:pt x="0" y="8229600"/>
                </a:lnTo>
                <a:lnTo>
                  <a:pt x="0" y="0"/>
                </a:lnTo>
                <a:close/>
              </a:path>
            </a:pathLst>
          </a:custGeom>
          <a:blipFill>
            <a:blip r:embed="rId2">
              <a:alphaModFix amt="51000"/>
            </a:blip>
            <a:stretch>
              <a:fillRect l="0" t="0" r="0" b="0"/>
            </a:stretch>
          </a:blipFill>
        </p:spPr>
      </p:sp>
      <p:sp>
        <p:nvSpPr>
          <p:cNvPr name="Freeform 3" id="3"/>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3"/>
            <a:stretch>
              <a:fillRect l="0" t="0" r="0" b="0"/>
            </a:stretch>
          </a:blipFill>
        </p:spPr>
      </p:sp>
      <p:sp>
        <p:nvSpPr>
          <p:cNvPr name="TextBox 4" id="4"/>
          <p:cNvSpPr txBox="true"/>
          <p:nvPr/>
        </p:nvSpPr>
        <p:spPr>
          <a:xfrm rot="0">
            <a:off x="2333298" y="7261722"/>
            <a:ext cx="7288994"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9144000" y="4146624"/>
            <a:ext cx="8381379" cy="3936618"/>
          </a:xfrm>
          <a:prstGeom prst="rect">
            <a:avLst/>
          </a:prstGeom>
        </p:spPr>
        <p:txBody>
          <a:bodyPr anchor="t" rtlCol="false" tIns="0" lIns="0" bIns="0" rIns="0">
            <a:spAutoFit/>
          </a:bodyPr>
          <a:lstStyle/>
          <a:p>
            <a:pPr algn="just" marL="1014732" indent="-507366" lvl="1">
              <a:lnSpc>
                <a:spcPts val="7943"/>
              </a:lnSpc>
              <a:buFont typeface="Arial"/>
              <a:buChar char="•"/>
            </a:pPr>
            <a:r>
              <a:rPr lang="en-US" sz="4700" spc="780">
                <a:solidFill>
                  <a:srgbClr val="22423D"/>
                </a:solidFill>
                <a:latin typeface="Glacial Indifference"/>
              </a:rPr>
              <a:t>Exception definition</a:t>
            </a:r>
          </a:p>
          <a:p>
            <a:pPr algn="just" marL="1014732" indent="-507366" lvl="1">
              <a:lnSpc>
                <a:spcPts val="7943"/>
              </a:lnSpc>
              <a:buFont typeface="Arial"/>
              <a:buChar char="•"/>
            </a:pPr>
            <a:r>
              <a:rPr lang="en-US" sz="4700" spc="780">
                <a:solidFill>
                  <a:srgbClr val="22423D"/>
                </a:solidFill>
                <a:latin typeface="Glacial Indifference"/>
              </a:rPr>
              <a:t>Types of Exceptions</a:t>
            </a:r>
          </a:p>
          <a:p>
            <a:pPr algn="just" marL="1014732" indent="-507366" lvl="1">
              <a:lnSpc>
                <a:spcPts val="7943"/>
              </a:lnSpc>
              <a:buFont typeface="Arial"/>
              <a:buChar char="•"/>
            </a:pPr>
            <a:r>
              <a:rPr lang="en-US" sz="4700" spc="780">
                <a:solidFill>
                  <a:srgbClr val="22423D"/>
                </a:solidFill>
                <a:latin typeface="Glacial Indifference"/>
              </a:rPr>
              <a:t>Exception handling</a:t>
            </a:r>
          </a:p>
          <a:p>
            <a:pPr algn="just" marL="1014732" indent="-507366" lvl="1">
              <a:lnSpc>
                <a:spcPts val="7943"/>
              </a:lnSpc>
              <a:buFont typeface="Arial"/>
              <a:buChar char="•"/>
            </a:pPr>
            <a:r>
              <a:rPr lang="en-US" sz="4700" spc="780">
                <a:solidFill>
                  <a:srgbClr val="22423D"/>
                </a:solidFill>
                <a:latin typeface="Glacial Indifference"/>
              </a:rPr>
              <a:t>Errors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4981263"/>
            <a:ext cx="8667135" cy="5305737"/>
          </a:xfrm>
          <a:custGeom>
            <a:avLst/>
            <a:gdLst/>
            <a:ahLst/>
            <a:cxnLst/>
            <a:rect r="r" b="b" t="t" l="l"/>
            <a:pathLst>
              <a:path h="5305737" w="8667135">
                <a:moveTo>
                  <a:pt x="0" y="0"/>
                </a:moveTo>
                <a:lnTo>
                  <a:pt x="8667135" y="0"/>
                </a:lnTo>
                <a:lnTo>
                  <a:pt x="8667135" y="5305737"/>
                </a:lnTo>
                <a:lnTo>
                  <a:pt x="0" y="5305737"/>
                </a:lnTo>
                <a:lnTo>
                  <a:pt x="0" y="0"/>
                </a:lnTo>
                <a:close/>
              </a:path>
            </a:pathLst>
          </a:custGeom>
          <a:blipFill>
            <a:blip r:embed="rId6"/>
            <a:stretch>
              <a:fillRect l="0" t="0" r="0" b="0"/>
            </a:stretch>
          </a:blipFill>
        </p:spPr>
      </p:sp>
      <p:sp>
        <p:nvSpPr>
          <p:cNvPr name="TextBox 5" id="5"/>
          <p:cNvSpPr txBox="true"/>
          <p:nvPr/>
        </p:nvSpPr>
        <p:spPr>
          <a:xfrm rot="0">
            <a:off x="7806429" y="2342553"/>
            <a:ext cx="8381379" cy="233362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An exception is an abnormal condition that arises in a code sequence at run time. In other words, an exception is a runtime error.</a:t>
            </a:r>
          </a:p>
        </p:txBody>
      </p:sp>
      <p:sp>
        <p:nvSpPr>
          <p:cNvPr name="TextBox 6" id="6"/>
          <p:cNvSpPr txBox="true"/>
          <p:nvPr/>
        </p:nvSpPr>
        <p:spPr>
          <a:xfrm rot="0">
            <a:off x="1199310" y="2187658"/>
            <a:ext cx="5429703" cy="24885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Exception definition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68139" y="3433108"/>
            <a:ext cx="11751722" cy="4661229"/>
          </a:xfrm>
          <a:custGeom>
            <a:avLst/>
            <a:gdLst/>
            <a:ahLst/>
            <a:cxnLst/>
            <a:rect r="r" b="b" t="t" l="l"/>
            <a:pathLst>
              <a:path h="4661229" w="11751722">
                <a:moveTo>
                  <a:pt x="0" y="0"/>
                </a:moveTo>
                <a:lnTo>
                  <a:pt x="11751722" y="0"/>
                </a:lnTo>
                <a:lnTo>
                  <a:pt x="11751722" y="4661228"/>
                </a:lnTo>
                <a:lnTo>
                  <a:pt x="0" y="4661228"/>
                </a:lnTo>
                <a:lnTo>
                  <a:pt x="0" y="0"/>
                </a:lnTo>
                <a:close/>
              </a:path>
            </a:pathLst>
          </a:custGeom>
          <a:blipFill>
            <a:blip r:embed="rId6"/>
            <a:stretch>
              <a:fillRect l="0" t="0" r="0" b="0"/>
            </a:stretch>
          </a:blipFill>
        </p:spPr>
      </p:sp>
      <p:sp>
        <p:nvSpPr>
          <p:cNvPr name="TextBox 5" id="5"/>
          <p:cNvSpPr txBox="true"/>
          <p:nvPr/>
        </p:nvSpPr>
        <p:spPr>
          <a:xfrm rot="0">
            <a:off x="1174281" y="1129786"/>
            <a:ext cx="5429703" cy="24885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Types of Exceptions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6953" y="6431624"/>
            <a:ext cx="1803031" cy="4114800"/>
          </a:xfrm>
          <a:custGeom>
            <a:avLst/>
            <a:gdLst/>
            <a:ahLst/>
            <a:cxnLst/>
            <a:rect r="r" b="b" t="t" l="l"/>
            <a:pathLst>
              <a:path h="4114800" w="1803031">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0638819" y="2637819"/>
            <a:ext cx="7649181" cy="7649181"/>
            <a:chOff x="0" y="0"/>
            <a:chExt cx="12700000" cy="12700000"/>
          </a:xfrm>
        </p:grpSpPr>
        <p:sp>
          <p:nvSpPr>
            <p:cNvPr name="Freeform 5" id="5"/>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6"/>
              <a:stretch>
                <a:fillRect l="-8645" t="0" r="-8645" b="0"/>
              </a:stretch>
            </a:blipFill>
          </p:spPr>
        </p:sp>
      </p:grpSp>
      <p:sp>
        <p:nvSpPr>
          <p:cNvPr name="TextBox 6" id="6"/>
          <p:cNvSpPr txBox="true"/>
          <p:nvPr/>
        </p:nvSpPr>
        <p:spPr>
          <a:xfrm rot="0">
            <a:off x="359791" y="381000"/>
            <a:ext cx="9184097"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Exception handling</a:t>
            </a:r>
          </a:p>
        </p:txBody>
      </p:sp>
      <p:sp>
        <p:nvSpPr>
          <p:cNvPr name="TextBox 7" id="7"/>
          <p:cNvSpPr txBox="true"/>
          <p:nvPr/>
        </p:nvSpPr>
        <p:spPr>
          <a:xfrm rot="0">
            <a:off x="359791" y="1934385"/>
            <a:ext cx="11651532" cy="3733800"/>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When an exceptional condition arises, an object representing that condition is created and sent to the method that caused the error. That method can decide between handling the exception itself or throwing it. In either case, at some point the exception is caught and processed. If the exception is not caught, the program will automatically terminate.</a:t>
            </a:r>
          </a:p>
        </p:txBody>
      </p:sp>
      <p:sp>
        <p:nvSpPr>
          <p:cNvPr name="TextBox 8" id="8"/>
          <p:cNvSpPr txBox="true"/>
          <p:nvPr/>
        </p:nvSpPr>
        <p:spPr>
          <a:xfrm rot="0">
            <a:off x="359791" y="6443359"/>
            <a:ext cx="9001558" cy="32670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Exception handling in Java is accomplished using five keywords:</a:t>
            </a:r>
          </a:p>
          <a:p>
            <a:pPr>
              <a:lnSpc>
                <a:spcPts val="3749"/>
              </a:lnSpc>
            </a:pPr>
            <a:r>
              <a:rPr lang="en-US" sz="2999" spc="497">
                <a:solidFill>
                  <a:srgbClr val="22423D"/>
                </a:solidFill>
                <a:latin typeface="Glacial Indifference"/>
              </a:rPr>
              <a:t> • try</a:t>
            </a:r>
          </a:p>
          <a:p>
            <a:pPr>
              <a:lnSpc>
                <a:spcPts val="3749"/>
              </a:lnSpc>
            </a:pPr>
            <a:r>
              <a:rPr lang="en-US" sz="2999" spc="497">
                <a:solidFill>
                  <a:srgbClr val="22423D"/>
                </a:solidFill>
                <a:latin typeface="Glacial Indifference"/>
              </a:rPr>
              <a:t> • catch</a:t>
            </a:r>
          </a:p>
          <a:p>
            <a:pPr>
              <a:lnSpc>
                <a:spcPts val="3749"/>
              </a:lnSpc>
            </a:pPr>
            <a:r>
              <a:rPr lang="en-US" sz="2999" spc="497">
                <a:solidFill>
                  <a:srgbClr val="22423D"/>
                </a:solidFill>
                <a:latin typeface="Glacial Indifference"/>
              </a:rPr>
              <a:t> • throw</a:t>
            </a:r>
          </a:p>
          <a:p>
            <a:pPr>
              <a:lnSpc>
                <a:spcPts val="3749"/>
              </a:lnSpc>
            </a:pPr>
            <a:r>
              <a:rPr lang="en-US" sz="2999" spc="497">
                <a:solidFill>
                  <a:srgbClr val="22423D"/>
                </a:solidFill>
                <a:latin typeface="Glacial Indifference"/>
              </a:rPr>
              <a:t> • throws</a:t>
            </a:r>
          </a:p>
          <a:p>
            <a:pPr>
              <a:lnSpc>
                <a:spcPts val="3749"/>
              </a:lnSpc>
            </a:pPr>
            <a:r>
              <a:rPr lang="en-US" sz="2999" spc="497">
                <a:solidFill>
                  <a:srgbClr val="22423D"/>
                </a:solidFill>
                <a:latin typeface="Glacial Indifference"/>
              </a:rPr>
              <a:t> • finally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7400076" y="3500437"/>
            <a:ext cx="8381379" cy="3267075"/>
          </a:xfrm>
          <a:prstGeom prst="rect">
            <a:avLst/>
          </a:prstGeom>
        </p:spPr>
        <p:txBody>
          <a:bodyPr anchor="t" rtlCol="false" tIns="0" lIns="0" bIns="0" rIns="0">
            <a:spAutoFit/>
          </a:bodyPr>
          <a:lstStyle/>
          <a:p>
            <a:pPr>
              <a:lnSpc>
                <a:spcPts val="3749"/>
              </a:lnSpc>
            </a:pPr>
            <a:r>
              <a:rPr lang="en-US" sz="2999" spc="497">
                <a:solidFill>
                  <a:srgbClr val="22423D"/>
                </a:solidFill>
                <a:latin typeface="Glacial Indifference"/>
              </a:rPr>
              <a:t>A Java bug is a serious problem that occurs during the execution of a program and is usually caused by external conditions beyond the programmer's control, such as a lack of memory, operating system crash, or hardware problem.</a:t>
            </a:r>
          </a:p>
        </p:txBody>
      </p:sp>
      <p:sp>
        <p:nvSpPr>
          <p:cNvPr name="Freeform 3" id="3"/>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685225" y="1409700"/>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Errors</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DAFkn-csen8</dc:identifier>
  <dcterms:modified xsi:type="dcterms:W3CDTF">2011-08-01T06:04:30Z</dcterms:modified>
  <cp:revision>1</cp:revision>
  <dc:title>Presentación Marca personal Conferencia taller webinar propuesta organica pastel </dc:title>
</cp:coreProperties>
</file>